
<file path=[Content_Types].xml><?xml version="1.0" encoding="utf-8"?>
<Types xmlns="http://schemas.openxmlformats.org/package/2006/content-types">
  <Default Extension="bin" ContentType="image/x-emf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4.bin" ContentType="image/png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4" r:id="rId2"/>
    <p:sldId id="265" r:id="rId3"/>
    <p:sldId id="287" r:id="rId4"/>
    <p:sldId id="266" r:id="rId5"/>
    <p:sldId id="279" r:id="rId6"/>
    <p:sldId id="280" r:id="rId7"/>
    <p:sldId id="281" r:id="rId8"/>
    <p:sldId id="269" r:id="rId9"/>
    <p:sldId id="268" r:id="rId10"/>
    <p:sldId id="282" r:id="rId11"/>
    <p:sldId id="270" r:id="rId12"/>
    <p:sldId id="271" r:id="rId13"/>
    <p:sldId id="272" r:id="rId14"/>
    <p:sldId id="273" r:id="rId15"/>
    <p:sldId id="283" r:id="rId16"/>
    <p:sldId id="285" r:id="rId17"/>
    <p:sldId id="284" r:id="rId18"/>
    <p:sldId id="274" r:id="rId19"/>
    <p:sldId id="275" r:id="rId20"/>
    <p:sldId id="276" r:id="rId21"/>
    <p:sldId id="277" r:id="rId22"/>
    <p:sldId id="278" r:id="rId23"/>
    <p:sldId id="286" r:id="rId24"/>
  </p:sldIdLst>
  <p:sldSz cx="12188825" cy="6858000"/>
  <p:notesSz cx="6797675" cy="9926638"/>
  <p:embeddedFontLst>
    <p:embeddedFont>
      <p:font typeface="AU Passata" panose="020B0503030502030804" pitchFamily="34" charset="77"/>
      <p:regular r:id="rId27"/>
      <p:bold r:id="rId28"/>
      <p:italic r:id="rId29"/>
      <p:boldItalic r:id="rId30"/>
    </p:embeddedFont>
    <p:embeddedFont>
      <p:font typeface="AU Passata Light" panose="020B0303030902030804" pitchFamily="34" charset="77"/>
      <p:regular r:id="rId31"/>
      <p:bold r:id="rId32"/>
      <p:italic r:id="rId33"/>
      <p:boldItalic r:id="rId34"/>
    </p:embeddedFont>
    <p:embeddedFont>
      <p:font typeface="AU Peto" pitchFamily="82" charset="77"/>
      <p:regular r:id="rId35"/>
      <p:bold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CCCCCF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0" autoAdjust="0"/>
    <p:restoredTop sz="93493" autoAdjust="0"/>
  </p:normalViewPr>
  <p:slideViewPr>
    <p:cSldViewPr snapToObjects="1" showGuides="1">
      <p:cViewPr varScale="1">
        <p:scale>
          <a:sx n="118" d="100"/>
          <a:sy n="118" d="100"/>
        </p:scale>
        <p:origin x="1600" y="2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bin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bin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style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masteruddannelsen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i informatik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Per </a:t>
            </a: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selmann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andreassen</a:t>
            </a: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22">
            <a:extLst>
              <a:ext uri="{FF2B5EF4-FFF2-40B4-BE49-F238E27FC236}">
                <a16:creationId xmlns:a16="http://schemas.microsoft.com/office/drawing/2014/main" id="{EB1DCABA-936F-B9C3-36F1-F07AE32E28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425" y="6136196"/>
            <a:ext cx="59285" cy="461156"/>
          </a:xfrm>
          <a:prstGeom prst="rect">
            <a:avLst/>
          </a:prstGeom>
        </p:spPr>
      </p:pic>
      <p:pic>
        <p:nvPicPr>
          <p:cNvPr id="5" name="SecondaryLogo">
            <a:extLst>
              <a:ext uri="{FF2B5EF4-FFF2-40B4-BE49-F238E27FC236}">
                <a16:creationId xmlns:a16="http://schemas.microsoft.com/office/drawing/2014/main" id="{F0717B10-DDED-96F2-8910-BF6FDA2351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00" y="6165304"/>
            <a:ext cx="1658237" cy="5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masteruddannelsen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i informatik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08340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Per Selmann Andreassen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6" name="Billede 22">
            <a:extLst>
              <a:ext uri="{FF2B5EF4-FFF2-40B4-BE49-F238E27FC236}">
                <a16:creationId xmlns:a16="http://schemas.microsoft.com/office/drawing/2014/main" id="{7D7626BE-428D-B549-D40F-DB8F9201F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425" y="6136196"/>
            <a:ext cx="59285" cy="461156"/>
          </a:xfrm>
          <a:prstGeom prst="rect">
            <a:avLst/>
          </a:prstGeom>
        </p:spPr>
      </p:pic>
      <p:pic>
        <p:nvPicPr>
          <p:cNvPr id="7" name="SecondaryLogo">
            <a:extLst>
              <a:ext uri="{FF2B5EF4-FFF2-40B4-BE49-F238E27FC236}">
                <a16:creationId xmlns:a16="http://schemas.microsoft.com/office/drawing/2014/main" id="{618C9A71-0635-52C6-FF77-7C49E83134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00" y="6165304"/>
            <a:ext cx="1658237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masteruddannelsen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i informatik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Per Selmann Andreassen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425" y="6136196"/>
            <a:ext cx="59285" cy="4611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SecondaryLogo">
            <a:extLst>
              <a:ext uri="{FF2B5EF4-FFF2-40B4-BE49-F238E27FC236}">
                <a16:creationId xmlns:a16="http://schemas.microsoft.com/office/drawing/2014/main" id="{099AC099-8271-52B3-B591-77C596730F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00" y="6165304"/>
            <a:ext cx="1658237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 dirty="0"/>
              <a:t>08-12-2023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 dirty="0"/>
          </a:p>
          <a:p>
            <a:pPr lvl="1"/>
            <a:r>
              <a:rPr lang="da-DK" noProof="0" dirty="0"/>
              <a:t>Second level</a:t>
            </a:r>
            <a:endParaRPr lang="da-DK" dirty="0"/>
          </a:p>
          <a:p>
            <a:pPr lvl="2"/>
            <a:r>
              <a:rPr lang="da-DK" noProof="0" dirty="0"/>
              <a:t>Third level</a:t>
            </a:r>
            <a:endParaRPr lang="da-DK" dirty="0"/>
          </a:p>
          <a:p>
            <a:pPr lvl="3"/>
            <a:r>
              <a:rPr lang="da-DK" noProof="0" dirty="0"/>
              <a:t>Fourth level</a:t>
            </a:r>
            <a:endParaRPr lang="da-DK" dirty="0"/>
          </a:p>
          <a:p>
            <a:pPr lvl="4"/>
            <a:r>
              <a:rPr lang="da-DK" noProof="0" dirty="0"/>
              <a:t>Fifth level</a:t>
            </a:r>
            <a:endParaRPr lang="da-DK" dirty="0"/>
          </a:p>
          <a:p>
            <a:pPr lvl="5"/>
            <a:r>
              <a:rPr lang="da-DK" noProof="0" dirty="0"/>
              <a:t>6 level</a:t>
            </a:r>
            <a:endParaRPr lang="da-DK" dirty="0"/>
          </a:p>
          <a:p>
            <a:pPr lvl="6"/>
            <a:r>
              <a:rPr lang="da-DK" noProof="0" dirty="0"/>
              <a:t>7 level</a:t>
            </a:r>
            <a:endParaRPr lang="da-DK" dirty="0"/>
          </a:p>
          <a:p>
            <a:pPr lvl="7"/>
            <a:r>
              <a:rPr lang="da-DK" noProof="0" dirty="0"/>
              <a:t>8 level</a:t>
            </a:r>
            <a:endParaRPr lang="da-DK" dirty="0"/>
          </a:p>
          <a:p>
            <a:pPr lvl="8"/>
            <a:r>
              <a:rPr lang="da-DK" noProof="0" dirty="0"/>
              <a:t>9 level</a:t>
            </a:r>
            <a:endParaRPr lang="da-DK" dirty="0"/>
          </a:p>
        </p:txBody>
      </p:sp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tx1"/>
                </a:solidFill>
                <a:latin typeface="+mn-lt"/>
              </a:rPr>
              <a:t>masteruddannelsen</a:t>
            </a: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 i informatik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38428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Per </a:t>
            </a:r>
            <a:r>
              <a:rPr lang="da-DK" sz="700" b="0" cap="all" baseline="0" dirty="0" err="1">
                <a:solidFill>
                  <a:schemeClr val="tx1"/>
                </a:solidFill>
                <a:latin typeface="+mn-lt"/>
              </a:rPr>
              <a:t>selmann</a:t>
            </a: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a-DK" sz="700" b="0" cap="all" baseline="0" dirty="0" err="1">
                <a:solidFill>
                  <a:schemeClr val="tx1"/>
                </a:solidFill>
                <a:latin typeface="+mn-lt"/>
              </a:rPr>
              <a:t>andreassen</a:t>
            </a: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97" y="6237312"/>
            <a:ext cx="44541" cy="346475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Institut for Datalogi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15.05.2025</a:t>
            </a:fld>
            <a:r>
              <a:rPr lang="da-DK"/>
              <a:t>08-12-2023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pic>
        <p:nvPicPr>
          <p:cNvPr id="4" name="SecondaryLogo_sort">
            <a:extLst>
              <a:ext uri="{FF2B5EF4-FFF2-40B4-BE49-F238E27FC236}">
                <a16:creationId xmlns:a16="http://schemas.microsoft.com/office/drawing/2014/main" id="{9F781646-5A57-AAC5-0DB2-C3955CE0D16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68" y="6165304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4XE8ezZp8BA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it-vest.dk/aktiviteter/podcast-om-computational-think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it-vest.dk/aktiviteter/informatik-i-alle-uddannelser/saerlige-interessegrupp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raspit.dk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dataekspeditioner.dk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1CFE-2CB0-1E08-5108-C038F112BA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K" b="0" dirty="0"/>
              <a:t>Informatik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7A7BF-E502-F908-3CCB-340B29B6D8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K" dirty="0"/>
              <a:t>Fredag 16. maj 2025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E936F-6BFE-6239-7DF3-6067AC9799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76B8285-EF74-C042-95FB-025EC40972AE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8961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ADA31-8594-9422-0EAE-6832A8974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CA3F-030F-6C59-9F6C-FF436749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vision og strategi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EC45C-1740-1302-C0BF-DF3E9AAF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8D4FC1-49FB-7ED2-4671-C18ED933A1AB}"/>
              </a:ext>
            </a:extLst>
          </p:cNvPr>
          <p:cNvSpPr txBox="1"/>
          <p:nvPr/>
        </p:nvSpPr>
        <p:spPr>
          <a:xfrm>
            <a:off x="837828" y="1268760"/>
            <a:ext cx="9145017" cy="1272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600" noProof="0" dirty="0">
                <a:solidFill>
                  <a:srgbClr val="A50021"/>
                </a:solidFill>
                <a:latin typeface="+mn-lt"/>
              </a:rPr>
              <a:t>Informatik – et alment dannelsesfag</a:t>
            </a:r>
          </a:p>
          <a:p>
            <a:r>
              <a:rPr lang="da-DK" sz="3600" noProof="0" dirty="0">
                <a:solidFill>
                  <a:srgbClr val="A50021"/>
                </a:solidFill>
                <a:latin typeface="+mn-lt"/>
              </a:rPr>
              <a:t>og en fundamental kompetence for alle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EFBA1B6-262A-279F-58E2-64C61714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2708920"/>
            <a:ext cx="903088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3FF62-8D39-2698-D171-902DAF42B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502B-E0E1-F8A2-2D3F-42EAD2B4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informatik – et nyt sprog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7847D-9CD7-16CB-258C-23CC30AFA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A1CFE-9093-4876-E31E-5FB24448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56" y="1052736"/>
            <a:ext cx="7772400" cy="5184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2AD86-ADF8-2919-002C-7BC9E071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1196752"/>
            <a:ext cx="3312368" cy="2240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993BA-E488-55AD-7071-9099F564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996" y="3356992"/>
            <a:ext cx="3528394" cy="2736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3FA6B-2CC8-3A3C-FD6F-56B79347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02" y="3473625"/>
            <a:ext cx="3528394" cy="27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ADAF-80A4-3C09-A604-D18071458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64630-4EA0-1C8C-4D76-6D51A781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informatik – et nyt sprog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BF664-7A8B-3066-254D-3071126FF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64708-8E4D-5852-E24A-B39B7AAE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56" y="1052736"/>
            <a:ext cx="7772400" cy="5184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7C248-D727-8E8C-BE3A-8B6BD46FA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996" y="3356992"/>
            <a:ext cx="3528394" cy="2736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A9631-854C-C52C-DB1D-234B79137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02" y="3473625"/>
            <a:ext cx="3528394" cy="27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6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74E1C-B2E4-6362-ABC8-075ED60B6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59C8-4E06-B3B5-1B77-4AA6ABED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informatik – et nyt sprog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60628-F161-A3C0-AA27-A39EC66B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00381-779F-AAB9-C4EE-8DB2FB8E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56" y="1052736"/>
            <a:ext cx="7772400" cy="5184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94E34-C06B-3B0F-F8E3-B5111BD65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02" y="3473625"/>
            <a:ext cx="3528394" cy="27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8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C0C1D-0886-87A1-D40B-C8D7ECF10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560BB-4796-78EE-F517-BF82F44D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informatik – et nyt sprog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85FE0-D685-B4F4-FEDB-538667FE5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CA83A-8302-A7DC-BB85-491063A7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56" y="1052736"/>
            <a:ext cx="7772400" cy="51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7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E1465-8087-1287-5A9E-06C3A9B06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5194-F52A-A812-2519-E5E04597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informatik – et nyt sprog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60D5C-BB4E-F331-90B7-C6EAC4F8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8694B-17EB-6C99-8326-6A20D058B8C9}"/>
              </a:ext>
            </a:extLst>
          </p:cNvPr>
          <p:cNvSpPr txBox="1"/>
          <p:nvPr/>
        </p:nvSpPr>
        <p:spPr>
          <a:xfrm>
            <a:off x="881245" y="1573075"/>
            <a:ext cx="10425335" cy="37118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+mn-lt"/>
                <a:cs typeface="Arial" panose="020B0604020202020204" pitchFamily="34" charset="0"/>
              </a:rPr>
              <a:t>Coding is a new way for people to share ideas with the world</a:t>
            </a:r>
          </a:p>
          <a:p>
            <a:pPr algn="ctr"/>
            <a:r>
              <a:rPr lang="en-GB" sz="2800" dirty="0">
                <a:latin typeface="+mn-lt"/>
                <a:cs typeface="Arial" panose="020B0604020202020204" pitchFamily="34" charset="0"/>
              </a:rPr>
              <a:t>– an extended form of writing</a:t>
            </a:r>
          </a:p>
          <a:p>
            <a:pPr algn="ctr"/>
            <a:endParaRPr lang="en-GB" sz="2800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GB" sz="2800" dirty="0">
                <a:latin typeface="+mn-lt"/>
              </a:rPr>
              <a:t>Like we learn to write and write to learn</a:t>
            </a:r>
          </a:p>
          <a:p>
            <a:pPr algn="ctr"/>
            <a:r>
              <a:rPr lang="en-GB" sz="2800" dirty="0">
                <a:latin typeface="+mn-lt"/>
              </a:rPr>
              <a:t>we must learn to code and code to learn</a:t>
            </a:r>
            <a:endParaRPr lang="en-DK" sz="2800" dirty="0">
              <a:latin typeface="+mn-lt"/>
            </a:endParaRPr>
          </a:p>
          <a:p>
            <a:pPr algn="ctr"/>
            <a:endParaRPr lang="en-GB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FBA70-328B-A6BE-47E4-52BB214C111F}"/>
              </a:ext>
            </a:extLst>
          </p:cNvPr>
          <p:cNvSpPr/>
          <p:nvPr/>
        </p:nvSpPr>
        <p:spPr bwMode="auto">
          <a:xfrm>
            <a:off x="881245" y="3212976"/>
            <a:ext cx="9533647" cy="2071949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72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E45F-066D-C774-DCD1-E3CC1B313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F524-5A71-100C-DD00-58F80046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informatik – et nyt sprog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93C6B-875E-38D6-3B9E-8E7A42D4E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D0340-3555-21CE-B557-1C7AC8AA2CA9}"/>
              </a:ext>
            </a:extLst>
          </p:cNvPr>
          <p:cNvSpPr txBox="1"/>
          <p:nvPr/>
        </p:nvSpPr>
        <p:spPr>
          <a:xfrm>
            <a:off x="881245" y="1573075"/>
            <a:ext cx="10425335" cy="37118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+mn-lt"/>
                <a:cs typeface="Arial" panose="020B0604020202020204" pitchFamily="34" charset="0"/>
              </a:rPr>
              <a:t>Coding is a new way for people to share ideas with the world</a:t>
            </a:r>
          </a:p>
          <a:p>
            <a:pPr algn="ctr"/>
            <a:r>
              <a:rPr lang="en-GB" sz="2800" dirty="0">
                <a:latin typeface="+mn-lt"/>
                <a:cs typeface="Arial" panose="020B0604020202020204" pitchFamily="34" charset="0"/>
              </a:rPr>
              <a:t>– an extended form of writing</a:t>
            </a:r>
          </a:p>
          <a:p>
            <a:pPr algn="ctr"/>
            <a:endParaRPr lang="en-GB" sz="2800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GB" sz="2800" dirty="0">
                <a:latin typeface="+mn-lt"/>
              </a:rPr>
              <a:t>Like we learn to write and write to learn</a:t>
            </a:r>
          </a:p>
          <a:p>
            <a:pPr algn="ctr"/>
            <a:r>
              <a:rPr lang="en-GB" sz="2800" dirty="0">
                <a:latin typeface="+mn-lt"/>
              </a:rPr>
              <a:t>we must learn to code and code to learn</a:t>
            </a:r>
            <a:endParaRPr lang="en-DK" sz="2800" dirty="0">
              <a:latin typeface="+mn-lt"/>
            </a:endParaRPr>
          </a:p>
          <a:p>
            <a:pPr algn="ctr"/>
            <a:endParaRPr lang="en-GB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7B4B0-CA45-BF70-28B3-C7B54615204D}"/>
              </a:ext>
            </a:extLst>
          </p:cNvPr>
          <p:cNvSpPr/>
          <p:nvPr/>
        </p:nvSpPr>
        <p:spPr bwMode="auto">
          <a:xfrm>
            <a:off x="881245" y="4077072"/>
            <a:ext cx="9533647" cy="1207853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26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E6573-B1C0-79DC-DBB1-2B2C4A0D7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EA1F-53A8-C1EF-5C5C-762326B7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informatik – et nyt sprog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8D4F9-9615-56D4-D423-357653B0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CA546-213E-3E91-10F8-F4FE1B9391BE}"/>
              </a:ext>
            </a:extLst>
          </p:cNvPr>
          <p:cNvSpPr txBox="1"/>
          <p:nvPr/>
        </p:nvSpPr>
        <p:spPr>
          <a:xfrm>
            <a:off x="881245" y="1573075"/>
            <a:ext cx="10425335" cy="37118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+mn-lt"/>
                <a:cs typeface="Arial" panose="020B0604020202020204" pitchFamily="34" charset="0"/>
              </a:rPr>
              <a:t>Coding is a new way for people to share ideas with the world</a:t>
            </a:r>
          </a:p>
          <a:p>
            <a:pPr algn="ctr"/>
            <a:r>
              <a:rPr lang="en-GB" sz="2800" dirty="0">
                <a:latin typeface="+mn-lt"/>
                <a:cs typeface="Arial" panose="020B0604020202020204" pitchFamily="34" charset="0"/>
              </a:rPr>
              <a:t>– an extended form of writing</a:t>
            </a:r>
          </a:p>
          <a:p>
            <a:pPr algn="ctr"/>
            <a:endParaRPr lang="en-GB" sz="2800" dirty="0"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GB" sz="2800" dirty="0">
                <a:latin typeface="+mn-lt"/>
              </a:rPr>
              <a:t>Like we learn to write and write to learn</a:t>
            </a:r>
          </a:p>
          <a:p>
            <a:pPr algn="ctr"/>
            <a:r>
              <a:rPr lang="en-GB" sz="2800" dirty="0">
                <a:latin typeface="+mn-lt"/>
              </a:rPr>
              <a:t>we must learn to code and code to learn</a:t>
            </a:r>
            <a:endParaRPr lang="en-DK" sz="2800" dirty="0">
              <a:latin typeface="+mn-lt"/>
            </a:endParaRPr>
          </a:p>
          <a:p>
            <a:pPr algn="ctr"/>
            <a:endParaRPr lang="en-GB" sz="280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347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563D3-1407-FFEF-E54B-96385D350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4F9D1-AC00-9D18-46AD-7349AC99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informatik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7BE28-8092-2FF1-E3AD-0823B18E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623788A-A043-51F8-502D-BCA5C7408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38" y="1988840"/>
            <a:ext cx="5968148" cy="3384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75B84-5C88-0EE0-3EC6-425274DB347E}"/>
              </a:ext>
            </a:extLst>
          </p:cNvPr>
          <p:cNvSpPr txBox="1"/>
          <p:nvPr/>
        </p:nvSpPr>
        <p:spPr>
          <a:xfrm>
            <a:off x="981844" y="1556792"/>
            <a:ext cx="398852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Mitchel Resnick – manden bag Scratch mm..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9DAAC-0FBC-8952-E808-60732949771D}"/>
              </a:ext>
            </a:extLst>
          </p:cNvPr>
          <p:cNvSpPr txBox="1"/>
          <p:nvPr/>
        </p:nvSpPr>
        <p:spPr>
          <a:xfrm>
            <a:off x="4786888" y="5454399"/>
            <a:ext cx="2614049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Link til en video med Resnick</a:t>
            </a:r>
          </a:p>
        </p:txBody>
      </p:sp>
    </p:spTree>
    <p:extLst>
      <p:ext uri="{BB962C8B-B14F-4D97-AF65-F5344CB8AC3E}">
        <p14:creationId xmlns:p14="http://schemas.microsoft.com/office/powerpoint/2010/main" val="820693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7DC1-ED66-9770-EDB8-02E2510A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EF878-A610-3AF7-5B5B-D93CDD00F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4788225" cy="2260683"/>
          </a:xfrm>
        </p:spPr>
        <p:txBody>
          <a:bodyPr/>
          <a:lstStyle/>
          <a:p>
            <a:endParaRPr lang="en-DK" dirty="0">
              <a:hlinkClick r:id="rId2"/>
            </a:endParaRPr>
          </a:p>
          <a:p>
            <a:endParaRPr lang="en-DK" dirty="0">
              <a:hlinkClick r:id="rId2"/>
            </a:endParaRPr>
          </a:p>
          <a:p>
            <a:endParaRPr lang="en-DK" dirty="0">
              <a:hlinkClick r:id="rId2"/>
            </a:endParaRPr>
          </a:p>
          <a:p>
            <a:r>
              <a:rPr lang="en-DK" dirty="0">
                <a:hlinkClick r:id="rId2"/>
              </a:rPr>
              <a:t>Podcast om computational thinking</a:t>
            </a:r>
            <a:endParaRPr lang="en-DK" dirty="0"/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D218F-A02B-9BBE-B567-A040BB7B7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699C-ABD7-9343-85BF-8330F2023BCE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1026" name="Picture 2" descr="Logo for It-vests podcast-serie 'Computational Thinking - at tænke med maskiner'">
            <a:extLst>
              <a:ext uri="{FF2B5EF4-FFF2-40B4-BE49-F238E27FC236}">
                <a16:creationId xmlns:a16="http://schemas.microsoft.com/office/drawing/2014/main" id="{C6003949-6D5D-442B-D65E-2D40F436B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26" y="1373020"/>
            <a:ext cx="4645865" cy="46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ACEBD-82F1-E5DA-1794-AB3F65ABA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1373218"/>
            <a:ext cx="3276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9764-90D2-CE1A-B945-71F870A6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informatik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064F-5550-927F-31B5-7FEAD416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5319DF7B-4389-1FCA-AF91-83A4FACA2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1969" y="997496"/>
            <a:ext cx="6923887" cy="519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7807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3F8C4-CFE3-3C44-017D-410B5CEF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0973-FF36-B401-111A-BA528390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08455-ED91-076D-8224-0BD2AD9AB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4788225" cy="2260683"/>
          </a:xfrm>
        </p:spPr>
        <p:txBody>
          <a:bodyPr/>
          <a:lstStyle/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dirty="0">
                <a:hlinkClick r:id="rId2"/>
              </a:rPr>
              <a:t>Særlige interessegrupper (SIG) for informatikkens relation til andre fag</a:t>
            </a:r>
            <a:endParaRPr lang="en-DK" dirty="0"/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11089-9907-6027-E705-8936FAD14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699C-ABD7-9343-85BF-8330F2023BCE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E735C-09B3-3D9F-8A4C-0B535319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373218"/>
            <a:ext cx="32766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BF100-C75D-0917-05E6-4CBC8CDCF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46" y="1398917"/>
            <a:ext cx="30353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4DEB2-9AED-48E5-B393-7460BCDD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7412-739A-9BF2-F5E3-1EB34CBEB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B1B4-C05C-D412-DB4B-E7A7E90A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3812429" cy="2260683"/>
          </a:xfrm>
        </p:spPr>
        <p:txBody>
          <a:bodyPr/>
          <a:lstStyle/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dirty="0">
                <a:hlinkClick r:id="rId2"/>
              </a:rPr>
              <a:t>Tværfaglige undervisningsforløb med informatik 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96195-4930-017E-2158-A8B8F5130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699C-ABD7-9343-85BF-8330F2023BCE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49B6C-A2D6-D999-5BE7-A43A2879C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1256012"/>
            <a:ext cx="2832100" cy="12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E372B-BE7A-FA8F-E89D-010114FD4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16" y="1119762"/>
            <a:ext cx="6277665" cy="490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73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A96A8-D3B3-93AE-A10D-249E4F03D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529B-CF1E-68CE-1298-54A48B80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CE67-5BFB-DD57-FC58-80D184BBE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3812429" cy="2260683"/>
          </a:xfrm>
        </p:spPr>
        <p:txBody>
          <a:bodyPr/>
          <a:lstStyle/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endParaRPr lang="en-DK" dirty="0"/>
          </a:p>
          <a:p>
            <a:r>
              <a:rPr lang="en-DK" dirty="0">
                <a:hlinkClick r:id="rId2"/>
              </a:rPr>
              <a:t>Undervisningsforløb</a:t>
            </a: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361A4-D08F-0CE1-BC48-FF85562E9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699C-ABD7-9343-85BF-8330F2023BCE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5AA36-DAE7-A116-B39F-B3D1C2A6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9" y="1373021"/>
            <a:ext cx="7213600" cy="135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EC671-0652-2DB6-1B4E-3FC7DD42C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172" y="4025997"/>
            <a:ext cx="7772400" cy="77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21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AD64-A476-CCC7-452B-2D9B01F17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759342"/>
            <a:ext cx="10220325" cy="1107996"/>
          </a:xfrm>
        </p:spPr>
        <p:txBody>
          <a:bodyPr/>
          <a:lstStyle/>
          <a:p>
            <a:pPr algn="ctr"/>
            <a:r>
              <a:rPr lang="en-DK" sz="8000" b="0" dirty="0"/>
              <a:t>spørgsmål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5A423-57AD-F19E-05FC-CA56CDDC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4C9F1-8998-C94D-805A-A3FA869584B0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65938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91D8E-FB2E-A0BC-2247-2BEA125DB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DA7E-C356-4642-2A83-6E04B5EC6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sz="2800" i="1" dirty="0"/>
              <a:t>Informatik</a:t>
            </a:r>
            <a:r>
              <a:rPr lang="en-DK" sz="2800" dirty="0"/>
              <a:t> </a:t>
            </a:r>
          </a:p>
          <a:p>
            <a:r>
              <a:rPr lang="en-DK" sz="2800" dirty="0"/>
              <a:t>eller</a:t>
            </a:r>
          </a:p>
          <a:p>
            <a:r>
              <a:rPr lang="en-DK" sz="2800" i="1" dirty="0"/>
              <a:t>Digital teknologiforståelse</a:t>
            </a:r>
          </a:p>
          <a:p>
            <a:r>
              <a:rPr lang="en-DK" sz="2800" dirty="0"/>
              <a:t>eller</a:t>
            </a:r>
          </a:p>
          <a:p>
            <a:r>
              <a:rPr lang="en-DK" sz="2800" i="1" dirty="0"/>
              <a:t>...</a:t>
            </a:r>
          </a:p>
          <a:p>
            <a:endParaRPr lang="en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10956-339D-47A6-10CF-3B0F5C07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informatik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92AB6-DBB7-200D-921E-B618AB4EC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B39A7-065E-F947-1C66-8ED5AAD6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37" y="761387"/>
            <a:ext cx="5756250" cy="57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2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0D830-2543-CE7B-BEEF-82AA1428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4555-FB6B-F14E-FFEE-068E3CC0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de fire kompetenceområder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78BC-B2F9-CC89-E8AE-1CD5ADB0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01EE2B-29D7-AB1B-D949-FEC8CD7E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1196752"/>
            <a:ext cx="9144198" cy="492274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F89CE7A-B425-474D-A16E-9FF18C0B9301}"/>
              </a:ext>
            </a:extLst>
          </p:cNvPr>
          <p:cNvSpPr/>
          <p:nvPr/>
        </p:nvSpPr>
        <p:spPr bwMode="auto">
          <a:xfrm>
            <a:off x="837828" y="2420888"/>
            <a:ext cx="9361040" cy="381642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4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AE2C8-8829-0216-0A6C-45051A5B9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6951-0B2C-ADAB-761C-3016BED3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de fire kompetenceområder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2976E-AB5B-8923-623C-BAC8591E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B7C253-F4A1-1337-0EC6-BFFC4CCE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1196752"/>
            <a:ext cx="9144198" cy="492274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5DCBBB7-21CE-B204-3EEB-6966FB6A41B5}"/>
              </a:ext>
            </a:extLst>
          </p:cNvPr>
          <p:cNvSpPr/>
          <p:nvPr/>
        </p:nvSpPr>
        <p:spPr bwMode="auto">
          <a:xfrm>
            <a:off x="837828" y="3645024"/>
            <a:ext cx="9361040" cy="2592288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28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DB63-BA19-29BF-6097-5C871C82C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4851-145B-D1C6-B1E9-A5090C91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de fire kompetenceområder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5F248-64F2-611D-CB6B-A3201700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3A03FC0-09B9-642F-8776-3F6FA317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1196752"/>
            <a:ext cx="9144198" cy="492274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4D37F5A-365D-257D-F507-9FB56F81D6E6}"/>
              </a:ext>
            </a:extLst>
          </p:cNvPr>
          <p:cNvSpPr/>
          <p:nvPr/>
        </p:nvSpPr>
        <p:spPr bwMode="auto">
          <a:xfrm>
            <a:off x="837828" y="4869160"/>
            <a:ext cx="9361040" cy="1368152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91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BE322-2C13-858D-5BA9-BE7734A3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4388-2DFD-99AC-37B4-DD72C7A4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de fire kompetenceområder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128AD-9FE0-7206-80CD-64DCCCA2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02780B4-0B4B-6F97-A0C3-6353C9B0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1196752"/>
            <a:ext cx="9144198" cy="49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2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18748-A3FE-7800-483A-DEB4A76D3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C09E-1C9F-B03D-9D10-AD8D7EE6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teknologiforståelse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FB551-3A03-A8C1-E864-E7BB4A97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3B485-98F5-948A-1D82-B5257FE86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40" y="1340768"/>
            <a:ext cx="8496143" cy="45121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E0FDDB-ACAC-1A12-C288-97DEF6B8FD93}"/>
              </a:ext>
            </a:extLst>
          </p:cNvPr>
          <p:cNvSpPr/>
          <p:nvPr/>
        </p:nvSpPr>
        <p:spPr bwMode="auto">
          <a:xfrm>
            <a:off x="2566020" y="3212976"/>
            <a:ext cx="1728192" cy="383880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133E2-0E6C-152A-CA87-0072F11A07D3}"/>
              </a:ext>
            </a:extLst>
          </p:cNvPr>
          <p:cNvSpPr/>
          <p:nvPr/>
        </p:nvSpPr>
        <p:spPr bwMode="auto">
          <a:xfrm>
            <a:off x="5014292" y="2420888"/>
            <a:ext cx="1728192" cy="504056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0DF9D-96A4-222D-5556-EEC1F784F034}"/>
              </a:ext>
            </a:extLst>
          </p:cNvPr>
          <p:cNvSpPr/>
          <p:nvPr/>
        </p:nvSpPr>
        <p:spPr bwMode="auto">
          <a:xfrm>
            <a:off x="5229817" y="3813124"/>
            <a:ext cx="1728192" cy="504056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AC426-343E-0698-EA17-732C4259031B}"/>
              </a:ext>
            </a:extLst>
          </p:cNvPr>
          <p:cNvSpPr/>
          <p:nvPr/>
        </p:nvSpPr>
        <p:spPr bwMode="auto">
          <a:xfrm>
            <a:off x="7927508" y="3163117"/>
            <a:ext cx="1728192" cy="383880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EB754-985D-7615-FE99-79F74B627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20" y="2966741"/>
            <a:ext cx="1364992" cy="9999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64678E-FEA5-8736-FADD-403A40EBC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58" y="1844824"/>
            <a:ext cx="1352530" cy="11223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5481520-1328-D36B-158F-8FD011243201}"/>
              </a:ext>
            </a:extLst>
          </p:cNvPr>
          <p:cNvGrpSpPr/>
          <p:nvPr/>
        </p:nvGrpSpPr>
        <p:grpSpPr>
          <a:xfrm>
            <a:off x="5267648" y="4064844"/>
            <a:ext cx="1919847" cy="1105949"/>
            <a:chOff x="5267648" y="4073311"/>
            <a:chExt cx="1919847" cy="110594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9ADCB-A441-FA01-BB9E-8737EF21B3C3}"/>
                </a:ext>
              </a:extLst>
            </p:cNvPr>
            <p:cNvSpPr/>
            <p:nvPr/>
          </p:nvSpPr>
          <p:spPr>
            <a:xfrm>
              <a:off x="5267648" y="4073311"/>
              <a:ext cx="1919847" cy="523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5A85BBE-3FC5-12F2-4C75-E1BDE293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702" y="4080897"/>
              <a:ext cx="1126527" cy="1098363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AEF1363-FFF3-5D0E-6A85-E18BAE40D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799" y="2990612"/>
            <a:ext cx="846979" cy="9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6E8A6-F8DB-11DB-E95B-930D372D3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A796-D15E-92C5-C84B-437C2F20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b="0" dirty="0"/>
              <a:t>vision og strategi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95AD1-DF0C-77B6-A4EC-453D2CAC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43760-74A1-544D-9E30-4B574ABC808D}" type="datetime1">
              <a:rPr lang="da-DK" smtClean="0"/>
              <a:t>15.05.2025</a:t>
            </a:fld>
            <a:r>
              <a:rPr lang="da-DK"/>
              <a:t>08-12-2023</a:t>
            </a:r>
            <a:endParaRPr lang="da-DK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106A96-E7A8-53F3-181E-CCCDA6E18B28}"/>
              </a:ext>
            </a:extLst>
          </p:cNvPr>
          <p:cNvSpPr txBox="1"/>
          <p:nvPr/>
        </p:nvSpPr>
        <p:spPr>
          <a:xfrm>
            <a:off x="837828" y="1268760"/>
            <a:ext cx="9145017" cy="1272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3600" noProof="0" dirty="0">
                <a:solidFill>
                  <a:srgbClr val="A50021"/>
                </a:solidFill>
                <a:latin typeface="+mn-lt"/>
              </a:rPr>
              <a:t>Informatik – et alment dannelsesfag</a:t>
            </a:r>
          </a:p>
          <a:p>
            <a:r>
              <a:rPr lang="da-DK" sz="3600" noProof="0" dirty="0">
                <a:solidFill>
                  <a:srgbClr val="A50021"/>
                </a:solidFill>
                <a:latin typeface="+mn-lt"/>
              </a:rPr>
              <a:t>og en fundamental kompetence for alle</a:t>
            </a:r>
          </a:p>
        </p:txBody>
      </p:sp>
    </p:spTree>
    <p:extLst>
      <p:ext uri="{BB962C8B-B14F-4D97-AF65-F5344CB8AC3E}">
        <p14:creationId xmlns:p14="http://schemas.microsoft.com/office/powerpoint/2010/main" val="3380850589"/>
      </p:ext>
    </p:extLst>
  </p:cSld>
  <p:clrMapOvr>
    <a:masterClrMapping/>
  </p:clrMapOvr>
</p:sld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Macintosh PowerPoint</Application>
  <PresentationFormat>Custom</PresentationFormat>
  <Paragraphs>92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AU Peto</vt:lpstr>
      <vt:lpstr>Georgia</vt:lpstr>
      <vt:lpstr>AU Passata</vt:lpstr>
      <vt:lpstr>AU Passata Light</vt:lpstr>
      <vt:lpstr>Calibri</vt:lpstr>
      <vt:lpstr>AU 16:9</vt:lpstr>
      <vt:lpstr>Informatik</vt:lpstr>
      <vt:lpstr>informatik</vt:lpstr>
      <vt:lpstr>informatik</vt:lpstr>
      <vt:lpstr>de fire kompetenceområder</vt:lpstr>
      <vt:lpstr>de fire kompetenceområder</vt:lpstr>
      <vt:lpstr>de fire kompetenceområder</vt:lpstr>
      <vt:lpstr>de fire kompetenceområder</vt:lpstr>
      <vt:lpstr>teknologiforståelse</vt:lpstr>
      <vt:lpstr>vision og strategi</vt:lpstr>
      <vt:lpstr>vision og strategi</vt:lpstr>
      <vt:lpstr>informatik – et nyt sprog</vt:lpstr>
      <vt:lpstr>informatik – et nyt sprog</vt:lpstr>
      <vt:lpstr>informatik – et nyt sprog</vt:lpstr>
      <vt:lpstr>informatik – et nyt sprog</vt:lpstr>
      <vt:lpstr>informatik – et nyt sprog</vt:lpstr>
      <vt:lpstr>informatik – et nyt sprog</vt:lpstr>
      <vt:lpstr>informatik – et nyt sprog</vt:lpstr>
      <vt:lpstr>informatik</vt:lpstr>
      <vt:lpstr>inspiration</vt:lpstr>
      <vt:lpstr>inspiration</vt:lpstr>
      <vt:lpstr>inspiration</vt:lpstr>
      <vt:lpstr>inspiration</vt:lpstr>
      <vt:lpstr>spørgsmål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2025-05-15T11:08:36Z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638376475290379762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5150</vt:lpwstr>
  </property>
  <property fmtid="{D5CDD505-2E9C-101B-9397-08002B2CF9AE}" pid="62" name="colorthemechange">
    <vt:lpwstr>True</vt:lpwstr>
  </property>
</Properties>
</file>